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77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4" r:id="rId21"/>
    <p:sldId id="275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04" d="100"/>
          <a:sy n="104" d="100"/>
        </p:scale>
        <p:origin x="-104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1DCE7-96F9-4F4A-9F71-59963B23608C}" type="datetimeFigureOut">
              <a:rPr lang="en-US" smtClean="0"/>
              <a:pPr/>
              <a:t>4/21/14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13C93-13A1-534C-AD6A-C03DA70D7B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39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3C93-13A1-534C-AD6A-C03DA70D7BC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F563-742A-5749-9C48-8743207820D8}" type="datetimeFigureOut">
              <a:rPr lang="en-US" smtClean="0"/>
              <a:pPr/>
              <a:t>4/21/14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E62A-4E74-CC4D-B16A-49CADF3E1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F563-742A-5749-9C48-8743207820D8}" type="datetimeFigureOut">
              <a:rPr lang="en-US" smtClean="0"/>
              <a:pPr/>
              <a:t>4/21/14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E62A-4E74-CC4D-B16A-49CADF3E1F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F563-742A-5749-9C48-8743207820D8}" type="datetimeFigureOut">
              <a:rPr lang="en-US" smtClean="0"/>
              <a:pPr/>
              <a:t>4/21/14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E62A-4E74-CC4D-B16A-49CADF3E1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F563-742A-5749-9C48-8743207820D8}" type="datetimeFigureOut">
              <a:rPr lang="en-US" smtClean="0"/>
              <a:pPr/>
              <a:t>4/21/14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E62A-4E74-CC4D-B16A-49CADF3E1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F563-742A-5749-9C48-8743207820D8}" type="datetimeFigureOut">
              <a:rPr lang="en-US" smtClean="0"/>
              <a:pPr/>
              <a:t>4/21/14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E62A-4E74-CC4D-B16A-49CADF3E1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F563-742A-5749-9C48-8743207820D8}" type="datetimeFigureOut">
              <a:rPr lang="en-US" smtClean="0"/>
              <a:pPr/>
              <a:t>4/21/14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E62A-4E74-CC4D-B16A-49CADF3E1F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F563-742A-5749-9C48-8743207820D8}" type="datetimeFigureOut">
              <a:rPr lang="en-US" smtClean="0"/>
              <a:pPr/>
              <a:t>4/21/14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E62A-4E74-CC4D-B16A-49CADF3E1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F563-742A-5749-9C48-8743207820D8}" type="datetimeFigureOut">
              <a:rPr lang="en-US" smtClean="0"/>
              <a:pPr/>
              <a:t>4/21/14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E62A-4E74-CC4D-B16A-49CADF3E1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F563-742A-5749-9C48-8743207820D8}" type="datetimeFigureOut">
              <a:rPr lang="en-US" smtClean="0"/>
              <a:pPr/>
              <a:t>4/21/14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E62A-4E74-CC4D-B16A-49CADF3E1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F563-742A-5749-9C48-8743207820D8}" type="datetimeFigureOut">
              <a:rPr lang="en-US" smtClean="0"/>
              <a:pPr/>
              <a:t>4/21/14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E62A-4E74-CC4D-B16A-49CADF3E1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F563-742A-5749-9C48-8743207820D8}" type="datetimeFigureOut">
              <a:rPr lang="en-US" smtClean="0"/>
              <a:pPr/>
              <a:t>4/21/14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E62A-4E74-CC4D-B16A-49CADF3E1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F563-742A-5749-9C48-8743207820D8}" type="datetimeFigureOut">
              <a:rPr lang="en-US" smtClean="0"/>
              <a:pPr/>
              <a:t>4/21/14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E62A-4E74-CC4D-B16A-49CADF3E1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D16F563-742A-5749-9C48-8743207820D8}" type="datetimeFigureOut">
              <a:rPr lang="en-US" smtClean="0"/>
              <a:pPr/>
              <a:t>4/21/14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23C0E62A-4E74-CC4D-B16A-49CADF3E1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4" Type="http://schemas.openxmlformats.org/officeDocument/2006/relationships/slide" Target="slide14.xml"/><Relationship Id="rId5" Type="http://schemas.openxmlformats.org/officeDocument/2006/relationships/slide" Target="slide15.xml"/><Relationship Id="rId6" Type="http://schemas.openxmlformats.org/officeDocument/2006/relationships/slide" Target="slide17.xml"/><Relationship Id="rId7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2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685800"/>
            <a:ext cx="8042276" cy="1336956"/>
          </a:xfrm>
        </p:spPr>
        <p:txBody>
          <a:bodyPr/>
          <a:lstStyle/>
          <a:p>
            <a:r>
              <a:rPr lang="en-US" dirty="0" smtClean="0"/>
              <a:t>Water Purification Byproducts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3200400"/>
            <a:ext cx="5851525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Adding bleach fixes everything….right?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460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7576"/>
            <a:ext cx="8610600" cy="578224"/>
          </a:xfrm>
        </p:spPr>
        <p:txBody>
          <a:bodyPr/>
          <a:lstStyle/>
          <a:p>
            <a:r>
              <a:rPr lang="en-US" sz="3600" dirty="0" smtClean="0"/>
              <a:t>Analyzing the data, continued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333" y="3200400"/>
            <a:ext cx="8042276" cy="4343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Questions to ask:</a:t>
            </a:r>
          </a:p>
          <a:p>
            <a:pPr lvl="1"/>
            <a:r>
              <a:rPr lang="en-US" dirty="0" smtClean="0"/>
              <a:t>When was this contaminant found?</a:t>
            </a:r>
          </a:p>
          <a:p>
            <a:pPr lvl="1"/>
            <a:r>
              <a:rPr lang="en-US" dirty="0" smtClean="0"/>
              <a:t>How often is it tested for?</a:t>
            </a:r>
          </a:p>
          <a:p>
            <a:pPr lvl="1"/>
            <a:r>
              <a:rPr lang="en-US" dirty="0" smtClean="0"/>
              <a:t>How much was actually found?</a:t>
            </a:r>
          </a:p>
          <a:p>
            <a:pPr lvl="1"/>
            <a:r>
              <a:rPr lang="en-US" dirty="0" smtClean="0"/>
              <a:t>What </a:t>
            </a:r>
            <a:r>
              <a:rPr lang="en-US" i="1" dirty="0" smtClean="0"/>
              <a:t>is</a:t>
            </a:r>
            <a:r>
              <a:rPr lang="en-US" dirty="0" smtClean="0"/>
              <a:t> it?  Why should we care about it?</a:t>
            </a:r>
          </a:p>
        </p:txBody>
      </p:sp>
      <p:pic>
        <p:nvPicPr>
          <p:cNvPr id="4" name="Picture 3" descr="Picture 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200"/>
            <a:ext cx="6477000" cy="609600"/>
          </a:xfrm>
          <a:prstGeom prst="rect">
            <a:avLst/>
          </a:prstGeom>
        </p:spPr>
      </p:pic>
      <p:pic>
        <p:nvPicPr>
          <p:cNvPr id="7" name="Picture 6" descr="Picture 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2680"/>
            <a:ext cx="9144000" cy="10385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at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New York City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Idaho Falls</a:t>
            </a:r>
            <a:endParaRPr lang="en-US" dirty="0" smtClean="0"/>
          </a:p>
          <a:p>
            <a:r>
              <a:rPr lang="en-US" dirty="0" smtClean="0">
                <a:hlinkClick r:id="rId4" action="ppaction://hlinksldjump"/>
              </a:rPr>
              <a:t>Honolulu</a:t>
            </a:r>
            <a:endParaRPr lang="en-US" dirty="0" smtClean="0"/>
          </a:p>
          <a:p>
            <a:r>
              <a:rPr lang="en-US" dirty="0" smtClean="0">
                <a:hlinkClick r:id="rId5" action="ppaction://hlinksldjump"/>
              </a:rPr>
              <a:t>Charlotte</a:t>
            </a:r>
            <a:endParaRPr lang="en-US" dirty="0" smtClean="0"/>
          </a:p>
          <a:p>
            <a:r>
              <a:rPr lang="en-US" dirty="0" smtClean="0">
                <a:hlinkClick r:id="rId6" action="ppaction://hlinksldjump"/>
              </a:rPr>
              <a:t>Durham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733800" y="6248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7" action="ppaction://hlinksldjump"/>
              </a:rPr>
              <a:t>Conclusions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578224"/>
          </a:xfrm>
        </p:spPr>
        <p:txBody>
          <a:bodyPr/>
          <a:lstStyle/>
          <a:p>
            <a:r>
              <a:rPr lang="en-US" dirty="0" smtClean="0"/>
              <a:t>New York City</a:t>
            </a:r>
            <a:endParaRPr lang="en-US" dirty="0"/>
          </a:p>
        </p:txBody>
      </p:sp>
      <p:pic>
        <p:nvPicPr>
          <p:cNvPr id="4" name="Content Placeholder 3" descr="Picture 2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7123" r="-17123"/>
          <a:stretch>
            <a:fillRect/>
          </a:stretch>
        </p:blipFill>
        <p:spPr>
          <a:xfrm>
            <a:off x="-914400" y="666750"/>
            <a:ext cx="11357951" cy="6134100"/>
          </a:xfrm>
        </p:spPr>
      </p:pic>
      <p:grpSp>
        <p:nvGrpSpPr>
          <p:cNvPr id="21" name="Group 20"/>
          <p:cNvGrpSpPr/>
          <p:nvPr/>
        </p:nvGrpSpPr>
        <p:grpSpPr>
          <a:xfrm>
            <a:off x="541337" y="2438400"/>
            <a:ext cx="1516063" cy="3810000"/>
            <a:chOff x="541337" y="2438400"/>
            <a:chExt cx="1516063" cy="3810000"/>
          </a:xfrm>
        </p:grpSpPr>
        <p:sp>
          <p:nvSpPr>
            <p:cNvPr id="14" name="Oval 13"/>
            <p:cNvSpPr/>
            <p:nvPr/>
          </p:nvSpPr>
          <p:spPr>
            <a:xfrm>
              <a:off x="549275" y="2438400"/>
              <a:ext cx="1127125" cy="2286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49275" y="3581400"/>
              <a:ext cx="1355725" cy="2286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49275" y="3810000"/>
              <a:ext cx="746125" cy="2286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49275" y="4343400"/>
              <a:ext cx="1127125" cy="2286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49275" y="4572000"/>
              <a:ext cx="1355725" cy="2286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49275" y="4800600"/>
              <a:ext cx="1127125" cy="2286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49275" y="5257800"/>
              <a:ext cx="1355725" cy="2286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49275" y="5524500"/>
              <a:ext cx="1355725" cy="2286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49275" y="5715000"/>
              <a:ext cx="1508125" cy="2286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41337" y="5905500"/>
              <a:ext cx="1363663" cy="3429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41337" y="4076700"/>
            <a:ext cx="746125" cy="1181100"/>
            <a:chOff x="541337" y="4076700"/>
            <a:chExt cx="746125" cy="1181100"/>
          </a:xfrm>
        </p:grpSpPr>
        <p:sp>
          <p:nvSpPr>
            <p:cNvPr id="15" name="Oval 14"/>
            <p:cNvSpPr/>
            <p:nvPr/>
          </p:nvSpPr>
          <p:spPr>
            <a:xfrm>
              <a:off x="541337" y="4076700"/>
              <a:ext cx="746125" cy="228600"/>
            </a:xfrm>
            <a:prstGeom prst="ellipse">
              <a:avLst/>
            </a:prstGeom>
            <a:solidFill>
              <a:schemeClr val="accent6">
                <a:alpha val="0"/>
              </a:schemeClr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41337" y="5029200"/>
              <a:ext cx="746125" cy="228600"/>
            </a:xfrm>
            <a:prstGeom prst="ellipse">
              <a:avLst/>
            </a:prstGeom>
            <a:solidFill>
              <a:schemeClr val="accent6">
                <a:alpha val="0"/>
              </a:schemeClr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772400" y="10757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 action="ppaction://hlinksldjump"/>
              </a:rPr>
              <a:t>Back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54424"/>
          </a:xfrm>
        </p:spPr>
        <p:txBody>
          <a:bodyPr/>
          <a:lstStyle/>
          <a:p>
            <a:r>
              <a:rPr lang="en-US" dirty="0" smtClean="0"/>
              <a:t>Idaho Falls</a:t>
            </a:r>
            <a:endParaRPr lang="en-US" dirty="0"/>
          </a:p>
        </p:txBody>
      </p:sp>
      <p:pic>
        <p:nvPicPr>
          <p:cNvPr id="4" name="Content Placeholder 3" descr="Picture 3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2544" r="-12544"/>
          <a:stretch>
            <a:fillRect/>
          </a:stretch>
        </p:blipFill>
        <p:spPr>
          <a:xfrm>
            <a:off x="-1066800" y="762000"/>
            <a:ext cx="11287405" cy="6096000"/>
          </a:xfrm>
        </p:spPr>
      </p:pic>
      <p:grpSp>
        <p:nvGrpSpPr>
          <p:cNvPr id="16" name="Group 15"/>
          <p:cNvGrpSpPr/>
          <p:nvPr/>
        </p:nvGrpSpPr>
        <p:grpSpPr>
          <a:xfrm>
            <a:off x="76200" y="3352800"/>
            <a:ext cx="1676400" cy="2895600"/>
            <a:chOff x="76200" y="3352800"/>
            <a:chExt cx="1676400" cy="2895600"/>
          </a:xfrm>
        </p:grpSpPr>
        <p:sp>
          <p:nvSpPr>
            <p:cNvPr id="15" name="Oval 14"/>
            <p:cNvSpPr/>
            <p:nvPr/>
          </p:nvSpPr>
          <p:spPr>
            <a:xfrm>
              <a:off x="152400" y="4191000"/>
              <a:ext cx="1066800" cy="2286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52400" y="4457700"/>
              <a:ext cx="1295400" cy="2286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52400" y="4724400"/>
              <a:ext cx="1295400" cy="2286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52400" y="5715000"/>
              <a:ext cx="1600200" cy="2286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6200" y="5867400"/>
              <a:ext cx="1600200" cy="3810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52400" y="3962400"/>
              <a:ext cx="1066800" cy="2286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52400" y="3733800"/>
              <a:ext cx="1066800" cy="2286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52400" y="3352800"/>
              <a:ext cx="1295400" cy="3810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0" y="5257800"/>
            <a:ext cx="1143000" cy="457200"/>
            <a:chOff x="0" y="5257800"/>
            <a:chExt cx="1143000" cy="457200"/>
          </a:xfrm>
        </p:grpSpPr>
        <p:sp>
          <p:nvSpPr>
            <p:cNvPr id="12" name="Oval 11"/>
            <p:cNvSpPr/>
            <p:nvPr/>
          </p:nvSpPr>
          <p:spPr>
            <a:xfrm>
              <a:off x="76200" y="5486400"/>
              <a:ext cx="1066800" cy="2286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0" y="5257800"/>
              <a:ext cx="914400" cy="2286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772400" y="10757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Back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806824"/>
          </a:xfrm>
        </p:spPr>
        <p:txBody>
          <a:bodyPr/>
          <a:lstStyle/>
          <a:p>
            <a:r>
              <a:rPr lang="en-US" dirty="0" smtClean="0"/>
              <a:t>Honolulu</a:t>
            </a:r>
            <a:endParaRPr lang="en-US" dirty="0"/>
          </a:p>
        </p:txBody>
      </p:sp>
      <p:pic>
        <p:nvPicPr>
          <p:cNvPr id="4" name="Content Placeholder 3" descr="Picture 4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510" r="-2510"/>
          <a:stretch>
            <a:fillRect/>
          </a:stretch>
        </p:blipFill>
        <p:spPr>
          <a:xfrm>
            <a:off x="-228600" y="1066800"/>
            <a:ext cx="9652390" cy="5212976"/>
          </a:xfrm>
        </p:spPr>
      </p:pic>
      <p:grpSp>
        <p:nvGrpSpPr>
          <p:cNvPr id="11" name="Group 10"/>
          <p:cNvGrpSpPr/>
          <p:nvPr/>
        </p:nvGrpSpPr>
        <p:grpSpPr>
          <a:xfrm>
            <a:off x="0" y="3505200"/>
            <a:ext cx="1676400" cy="2095500"/>
            <a:chOff x="0" y="3505200"/>
            <a:chExt cx="1676400" cy="2095500"/>
          </a:xfrm>
        </p:grpSpPr>
        <p:sp>
          <p:nvSpPr>
            <p:cNvPr id="12" name="Oval 11"/>
            <p:cNvSpPr/>
            <p:nvPr/>
          </p:nvSpPr>
          <p:spPr>
            <a:xfrm>
              <a:off x="15874" y="4495800"/>
              <a:ext cx="1431925" cy="2286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5874" y="5029200"/>
              <a:ext cx="1660526" cy="2286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0" y="5257800"/>
              <a:ext cx="1660526" cy="3429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0" y="3505200"/>
              <a:ext cx="990600" cy="2286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0" y="4038600"/>
            <a:ext cx="930274" cy="990600"/>
            <a:chOff x="0" y="4038600"/>
            <a:chExt cx="930274" cy="990600"/>
          </a:xfrm>
        </p:grpSpPr>
        <p:sp>
          <p:nvSpPr>
            <p:cNvPr id="21" name="Oval 20"/>
            <p:cNvSpPr/>
            <p:nvPr/>
          </p:nvSpPr>
          <p:spPr>
            <a:xfrm>
              <a:off x="15874" y="4038600"/>
              <a:ext cx="914400" cy="2286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0" y="4800600"/>
              <a:ext cx="914400" cy="2286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772400" y="10757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Back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54424"/>
          </a:xfrm>
        </p:spPr>
        <p:txBody>
          <a:bodyPr/>
          <a:lstStyle/>
          <a:p>
            <a:r>
              <a:rPr lang="en-US" dirty="0" smtClean="0"/>
              <a:t>Charlotte</a:t>
            </a:r>
            <a:endParaRPr lang="en-US" dirty="0"/>
          </a:p>
        </p:txBody>
      </p:sp>
      <p:pic>
        <p:nvPicPr>
          <p:cNvPr id="4" name="Content Placeholder 3" descr="Picture 5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721" b="-1721"/>
          <a:stretch>
            <a:fillRect/>
          </a:stretch>
        </p:blipFill>
        <p:spPr>
          <a:xfrm>
            <a:off x="-27016" y="914400"/>
            <a:ext cx="9171016" cy="4953000"/>
          </a:xfrm>
        </p:spPr>
      </p:pic>
      <p:sp>
        <p:nvSpPr>
          <p:cNvPr id="6" name="Oval 5"/>
          <p:cNvSpPr/>
          <p:nvPr/>
        </p:nvSpPr>
        <p:spPr>
          <a:xfrm>
            <a:off x="0" y="2971800"/>
            <a:ext cx="13716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0" y="4724400"/>
            <a:ext cx="746125" cy="228600"/>
          </a:xfrm>
          <a:prstGeom prst="ellipse">
            <a:avLst/>
          </a:prstGeom>
          <a:solidFill>
            <a:schemeClr val="accent6">
              <a:alpha val="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772400" y="10757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Back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502024"/>
          </a:xfrm>
        </p:spPr>
        <p:txBody>
          <a:bodyPr/>
          <a:lstStyle/>
          <a:p>
            <a:r>
              <a:rPr lang="en-US" dirty="0" smtClean="0"/>
              <a:t>Charlotte, continued</a:t>
            </a:r>
            <a:endParaRPr lang="en-US" dirty="0"/>
          </a:p>
        </p:txBody>
      </p:sp>
      <p:pic>
        <p:nvPicPr>
          <p:cNvPr id="4" name="Content Placeholder 3" descr="Picture 6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1436" r="-21436"/>
          <a:stretch>
            <a:fillRect/>
          </a:stretch>
        </p:blipFill>
        <p:spPr>
          <a:xfrm>
            <a:off x="-1066800" y="609600"/>
            <a:ext cx="11569591" cy="6248400"/>
          </a:xfrm>
        </p:spPr>
      </p:pic>
      <p:grpSp>
        <p:nvGrpSpPr>
          <p:cNvPr id="23" name="Group 22"/>
          <p:cNvGrpSpPr/>
          <p:nvPr/>
        </p:nvGrpSpPr>
        <p:grpSpPr>
          <a:xfrm>
            <a:off x="609600" y="2057400"/>
            <a:ext cx="1676400" cy="4152900"/>
            <a:chOff x="609600" y="2057400"/>
            <a:chExt cx="1676400" cy="4152900"/>
          </a:xfrm>
        </p:grpSpPr>
        <p:sp>
          <p:nvSpPr>
            <p:cNvPr id="11" name="Oval 10"/>
            <p:cNvSpPr/>
            <p:nvPr/>
          </p:nvSpPr>
          <p:spPr>
            <a:xfrm>
              <a:off x="685800" y="2057400"/>
              <a:ext cx="1260476" cy="2286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85800" y="2286000"/>
              <a:ext cx="838200" cy="2286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85800" y="3429000"/>
              <a:ext cx="1066800" cy="2286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85800" y="3657600"/>
              <a:ext cx="1260476" cy="2286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85800" y="3886200"/>
              <a:ext cx="1066800" cy="2286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85800" y="4876800"/>
              <a:ext cx="1260476" cy="2286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85800" y="5105400"/>
              <a:ext cx="1260476" cy="2286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09600" y="5715000"/>
              <a:ext cx="1676400" cy="2286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685800" y="5981700"/>
              <a:ext cx="1066800" cy="2286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685800" y="2514600"/>
              <a:ext cx="1066800" cy="2286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772400" y="10757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Back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06824"/>
          </a:xfrm>
        </p:spPr>
        <p:txBody>
          <a:bodyPr/>
          <a:lstStyle/>
          <a:p>
            <a:r>
              <a:rPr lang="en-US" dirty="0" smtClean="0"/>
              <a:t>Durham</a:t>
            </a:r>
            <a:endParaRPr lang="en-US" dirty="0"/>
          </a:p>
        </p:txBody>
      </p:sp>
      <p:pic>
        <p:nvPicPr>
          <p:cNvPr id="4" name="Content Placeholder 3" descr="Picture 7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34" r="-334"/>
          <a:stretch>
            <a:fillRect/>
          </a:stretch>
        </p:blipFill>
        <p:spPr>
          <a:xfrm>
            <a:off x="0" y="1143000"/>
            <a:ext cx="9171016" cy="4953000"/>
          </a:xfrm>
        </p:spPr>
      </p:pic>
      <p:sp>
        <p:nvSpPr>
          <p:cNvPr id="10" name="Oval 9"/>
          <p:cNvSpPr/>
          <p:nvPr/>
        </p:nvSpPr>
        <p:spPr>
          <a:xfrm>
            <a:off x="0" y="3200400"/>
            <a:ext cx="746125" cy="228600"/>
          </a:xfrm>
          <a:prstGeom prst="ellipse">
            <a:avLst/>
          </a:prstGeom>
          <a:solidFill>
            <a:schemeClr val="accent6">
              <a:alpha val="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0" y="3429000"/>
            <a:ext cx="1676400" cy="2362200"/>
            <a:chOff x="0" y="3429000"/>
            <a:chExt cx="1676400" cy="2362200"/>
          </a:xfrm>
        </p:grpSpPr>
        <p:sp>
          <p:nvSpPr>
            <p:cNvPr id="12" name="Oval 11"/>
            <p:cNvSpPr/>
            <p:nvPr/>
          </p:nvSpPr>
          <p:spPr>
            <a:xfrm>
              <a:off x="15874" y="3429000"/>
              <a:ext cx="1431925" cy="2286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0162" y="3695700"/>
              <a:ext cx="1646238" cy="2286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0" y="3924300"/>
              <a:ext cx="1646238" cy="3429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" y="5257800"/>
              <a:ext cx="914400" cy="2286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" y="5562600"/>
              <a:ext cx="1295400" cy="2286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772400" y="10757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Back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Contaminants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0"/>
            <a:ext cx="8213725" cy="4876799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Haloacetic</a:t>
            </a:r>
            <a:r>
              <a:rPr lang="en-US" dirty="0" smtClean="0"/>
              <a:t> Acids</a:t>
            </a:r>
          </a:p>
          <a:p>
            <a:pPr lvl="1"/>
            <a:r>
              <a:rPr lang="en-US" dirty="0" smtClean="0"/>
              <a:t>Byproducts of chlorine disinfectants</a:t>
            </a:r>
          </a:p>
          <a:p>
            <a:r>
              <a:rPr lang="en-US" dirty="0" err="1" smtClean="0"/>
              <a:t>Trihalomethanes</a:t>
            </a:r>
            <a:endParaRPr lang="en-US" dirty="0" smtClean="0"/>
          </a:p>
          <a:p>
            <a:pPr lvl="1"/>
            <a:r>
              <a:rPr lang="en-US" dirty="0" smtClean="0"/>
              <a:t>Byproducts of chlorine disinfectants</a:t>
            </a:r>
          </a:p>
          <a:p>
            <a:r>
              <a:rPr lang="en-US" dirty="0" smtClean="0"/>
              <a:t>Lead</a:t>
            </a:r>
          </a:p>
          <a:p>
            <a:pPr lvl="1"/>
            <a:r>
              <a:rPr lang="en-US" dirty="0" smtClean="0"/>
              <a:t>Metal – from erosion of plumbing</a:t>
            </a:r>
          </a:p>
          <a:p>
            <a:r>
              <a:rPr lang="en-US" dirty="0" smtClean="0"/>
              <a:t>Arsenic</a:t>
            </a:r>
          </a:p>
          <a:p>
            <a:pPr lvl="1"/>
            <a:r>
              <a:rPr lang="en-US" dirty="0" smtClean="0"/>
              <a:t>From many sources, including mining and erosion</a:t>
            </a:r>
          </a:p>
          <a:p>
            <a:r>
              <a:rPr lang="en-US" dirty="0" smtClean="0"/>
              <a:t>Nitrate</a:t>
            </a:r>
          </a:p>
          <a:p>
            <a:pPr lvl="1"/>
            <a:r>
              <a:rPr lang="en-US" dirty="0" smtClean="0"/>
              <a:t>Fertilizer Runoff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the contaminants do to us?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Not much </a:t>
            </a:r>
            <a:r>
              <a:rPr lang="en-US" dirty="0" smtClean="0"/>
              <a:t>at the levels they’re present in!</a:t>
            </a:r>
          </a:p>
          <a:p>
            <a:pPr lvl="1"/>
            <a:r>
              <a:rPr lang="en-US" dirty="0" smtClean="0"/>
              <a:t>Our water is actually </a:t>
            </a:r>
            <a:r>
              <a:rPr lang="en-US" b="1" dirty="0" smtClean="0"/>
              <a:t>very safe</a:t>
            </a:r>
            <a:endParaRPr lang="en-US" dirty="0" smtClean="0"/>
          </a:p>
          <a:p>
            <a:r>
              <a:rPr lang="en-US" dirty="0" smtClean="0"/>
              <a:t>If they build up in our bodies or reach higher levels</a:t>
            </a:r>
          </a:p>
          <a:p>
            <a:pPr lvl="1"/>
            <a:r>
              <a:rPr lang="en-US" dirty="0" smtClean="0"/>
              <a:t>Some are toxic, some are carcinogenic</a:t>
            </a:r>
          </a:p>
          <a:p>
            <a:r>
              <a:rPr lang="en-US" dirty="0" smtClean="0"/>
              <a:t>When it comes to disinfectant byproducts, we’re better off with them than without them….</a:t>
            </a:r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The risk of death from pathogens is at least 100 to 1000 times greater than the risk of cancer from disinfection by-products (</a:t>
            </a:r>
            <a:r>
              <a:rPr lang="en-US" i="1" dirty="0" err="1" smtClean="0"/>
              <a:t>DBPs</a:t>
            </a:r>
            <a:r>
              <a:rPr lang="en-US" i="1" dirty="0" smtClean="0"/>
              <a:t>) {and} the risk of illness from pathogens is at least 10 000 to 1 million times greater than the risk of cancer from </a:t>
            </a:r>
            <a:r>
              <a:rPr lang="en-US" i="1" dirty="0" err="1" smtClean="0"/>
              <a:t>DBPs</a:t>
            </a:r>
            <a:r>
              <a:rPr lang="en-US" i="1" dirty="0" smtClean="0"/>
              <a:t> [6].”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62000"/>
            <a:ext cx="8042276" cy="5105400"/>
          </a:xfrm>
        </p:spPr>
        <p:txBody>
          <a:bodyPr/>
          <a:lstStyle/>
          <a:p>
            <a:r>
              <a:rPr lang="en-US" dirty="0" smtClean="0"/>
              <a:t>Byproducts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“A secondary or incidental product”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What does it mean if something is ‘incidental’?  Can you think of an example of an ‘incidental’ product?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49678"/>
            <a:ext cx="8042276" cy="1336956"/>
          </a:xfrm>
        </p:spPr>
        <p:txBody>
          <a:bodyPr/>
          <a:lstStyle/>
          <a:p>
            <a:r>
              <a:rPr lang="en-US" dirty="0" smtClean="0"/>
              <a:t>If you have something to say about your tap water, who can you contact?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Treatment Facility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Charlotte Area</a:t>
            </a:r>
          </a:p>
          <a:p>
            <a:pPr lvl="1"/>
            <a:r>
              <a:rPr lang="en-US" dirty="0" smtClean="0"/>
              <a:t>Via the internet, phone</a:t>
            </a:r>
          </a:p>
          <a:p>
            <a:r>
              <a:rPr lang="en-US" dirty="0" smtClean="0"/>
              <a:t>Lee Dukes Treatment Plant in Huntersville</a:t>
            </a:r>
          </a:p>
          <a:p>
            <a:pPr lvl="1"/>
            <a:r>
              <a:rPr lang="en-US" dirty="0" smtClean="0"/>
              <a:t>Via the internet, phone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Check the links on your handouts to contact these facilities!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Representatives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Senate: Malcolm Graham </a:t>
            </a:r>
          </a:p>
          <a:p>
            <a:pPr lvl="1"/>
            <a:r>
              <a:rPr lang="en-US" dirty="0" smtClean="0"/>
              <a:t>Via phone, e-mail, online</a:t>
            </a:r>
          </a:p>
          <a:p>
            <a:r>
              <a:rPr lang="en-US" dirty="0" smtClean="0"/>
              <a:t>State House of Representatives: Thom </a:t>
            </a:r>
            <a:r>
              <a:rPr lang="en-US" dirty="0" err="1" smtClean="0"/>
              <a:t>Tillis</a:t>
            </a:r>
            <a:endParaRPr lang="en-US" dirty="0" smtClean="0"/>
          </a:p>
          <a:p>
            <a:pPr lvl="1"/>
            <a:r>
              <a:rPr lang="en-US" dirty="0" smtClean="0"/>
              <a:t>Via phone, e-mail, online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Check the links on your handouts to contact </a:t>
            </a:r>
            <a:r>
              <a:rPr lang="en-US" smtClean="0"/>
              <a:t>your representatives!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Byproducts form in many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Examples of byproducts:</a:t>
            </a:r>
          </a:p>
          <a:p>
            <a:r>
              <a:rPr lang="en-US" dirty="0" smtClean="0"/>
              <a:t>Sludge from the water treatment facility</a:t>
            </a:r>
          </a:p>
          <a:p>
            <a:r>
              <a:rPr lang="en-US" dirty="0" smtClean="0"/>
              <a:t>Feces from pig farming</a:t>
            </a:r>
          </a:p>
          <a:p>
            <a:r>
              <a:rPr lang="en-US" dirty="0" smtClean="0"/>
              <a:t>Emissions from cars</a:t>
            </a:r>
          </a:p>
          <a:p>
            <a:pPr lvl="1"/>
            <a:r>
              <a:rPr lang="en-US" dirty="0" smtClean="0"/>
              <a:t>When gas is combusted, it turns into Nitrogen (N</a:t>
            </a:r>
            <a:r>
              <a:rPr lang="en-US" baseline="-25000" dirty="0" smtClean="0"/>
              <a:t>2</a:t>
            </a:r>
            <a:r>
              <a:rPr lang="en-US" dirty="0" smtClean="0"/>
              <a:t>), water vapor (H</a:t>
            </a:r>
            <a:r>
              <a:rPr lang="en-US" baseline="-25000" dirty="0" smtClean="0"/>
              <a:t>2</a:t>
            </a:r>
            <a:r>
              <a:rPr lang="en-US" dirty="0" smtClean="0"/>
              <a:t>O), Carbon Dioxide (CO</a:t>
            </a:r>
            <a:r>
              <a:rPr lang="en-US" baseline="-25000" dirty="0" smtClean="0"/>
              <a:t>2</a:t>
            </a:r>
            <a:r>
              <a:rPr lang="en-US" dirty="0" smtClean="0"/>
              <a:t>) and other chemical compounds</a:t>
            </a:r>
          </a:p>
          <a:p>
            <a:r>
              <a:rPr lang="en-US" dirty="0" smtClean="0"/>
              <a:t>CO</a:t>
            </a:r>
            <a:r>
              <a:rPr lang="en-US" baseline="-25000" dirty="0" smtClean="0"/>
              <a:t>2 </a:t>
            </a:r>
            <a:r>
              <a:rPr lang="en-US" dirty="0" smtClean="0"/>
              <a:t>emitted when trees burn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byproducts form?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“waste” from a process</a:t>
            </a:r>
          </a:p>
          <a:p>
            <a:r>
              <a:rPr lang="en-US" dirty="0" smtClean="0"/>
              <a:t>Through an unintended or unforeseen process</a:t>
            </a:r>
          </a:p>
          <a:p>
            <a:pPr marL="0" indent="0">
              <a:buNone/>
            </a:pPr>
            <a:r>
              <a:rPr lang="en-US" dirty="0" smtClean="0"/>
              <a:t>They’re formed when chemicals interact with new environments</a:t>
            </a:r>
          </a:p>
          <a:p>
            <a:pPr lvl="1"/>
            <a:r>
              <a:rPr lang="en-US" dirty="0" smtClean="0"/>
              <a:t>Highly reactive chemicals are especially likely to form byproducts</a:t>
            </a:r>
          </a:p>
          <a:p>
            <a:pPr lvl="1"/>
            <a:r>
              <a:rPr lang="en-US" dirty="0" smtClean="0"/>
              <a:t>Can you think of any highly reactive chemicals?  Any that might exist in water?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362200"/>
            <a:ext cx="8042276" cy="1752600"/>
          </a:xfrm>
        </p:spPr>
        <p:txBody>
          <a:bodyPr/>
          <a:lstStyle/>
          <a:p>
            <a:r>
              <a:rPr lang="en-US" dirty="0" smtClean="0"/>
              <a:t>Do byproducts form in tap water?  If they do how?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Disinfectant Byproducts (DBP’s)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44532"/>
            <a:ext cx="8042276" cy="49529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Form when chlorine disinfectants interact with naturally occurring organic material</a:t>
            </a:r>
          </a:p>
          <a:p>
            <a:r>
              <a:rPr lang="en-US" dirty="0" smtClean="0"/>
              <a:t>Levels of </a:t>
            </a:r>
            <a:r>
              <a:rPr lang="en-US" dirty="0" err="1" smtClean="0"/>
              <a:t>DBP’s</a:t>
            </a:r>
            <a:r>
              <a:rPr lang="en-US" dirty="0" smtClean="0"/>
              <a:t> vary</a:t>
            </a:r>
          </a:p>
          <a:p>
            <a:pPr lvl="1"/>
            <a:r>
              <a:rPr lang="en-US" dirty="0" smtClean="0"/>
              <a:t>Depends on what types of organic matter exist in the source water </a:t>
            </a:r>
          </a:p>
          <a:p>
            <a:pPr lvl="1"/>
            <a:r>
              <a:rPr lang="en-US" dirty="0" smtClean="0"/>
              <a:t>Depends at what point during treatment disinfection occurs</a:t>
            </a:r>
          </a:p>
          <a:p>
            <a:pPr lvl="1"/>
            <a:r>
              <a:rPr lang="en-US" dirty="0" smtClean="0"/>
              <a:t>Depends how long it takes water to get to your house, and how long you store it there before you drink it</a:t>
            </a:r>
          </a:p>
          <a:p>
            <a:pPr lvl="1"/>
            <a:endParaRPr lang="en-US" dirty="0"/>
          </a:p>
          <a:p>
            <a:pPr marL="12700" indent="0" algn="ctr">
              <a:buNone/>
            </a:pPr>
            <a:r>
              <a:rPr lang="en-US" sz="2800" dirty="0" smtClean="0"/>
              <a:t>Why do you think these things effect the amount and kinds of disinfection byproducts seen in the water?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2026024"/>
          </a:xfrm>
        </p:spPr>
        <p:txBody>
          <a:bodyPr/>
          <a:lstStyle/>
          <a:p>
            <a:r>
              <a:rPr lang="en-US" dirty="0" smtClean="0"/>
              <a:t>It’s a balance – we need disinfectants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514600"/>
            <a:ext cx="8042276" cy="4343400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i="1" dirty="0" smtClean="0"/>
              <a:t>The risk of death from pathogens is at least 100 to 1000 times greater than the risk of cancer from disinfection by-products (</a:t>
            </a:r>
            <a:r>
              <a:rPr lang="en-US" i="1" dirty="0" err="1" smtClean="0"/>
              <a:t>DBPs</a:t>
            </a:r>
            <a:r>
              <a:rPr lang="en-US" i="1" dirty="0" smtClean="0"/>
              <a:t>) {and} the risk of illness from pathogens is at least 10 000 to 1 million times greater than the risk of cancer from </a:t>
            </a:r>
            <a:r>
              <a:rPr lang="en-US" i="1" dirty="0" err="1" smtClean="0"/>
              <a:t>DBPs</a:t>
            </a:r>
            <a:r>
              <a:rPr lang="en-US" i="1" dirty="0" smtClean="0"/>
              <a:t> [6].”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83024"/>
          </a:xfrm>
        </p:spPr>
        <p:txBody>
          <a:bodyPr/>
          <a:lstStyle/>
          <a:p>
            <a:r>
              <a:rPr lang="en-US" dirty="0" smtClean="0"/>
              <a:t>So – What’s in Our Water?</a:t>
            </a:r>
            <a:endParaRPr lang="en-US" dirty="0"/>
          </a:p>
        </p:txBody>
      </p:sp>
      <p:pic>
        <p:nvPicPr>
          <p:cNvPr id="4" name="Content Placeholder 3" descr="Picture 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2980" r="-22980"/>
          <a:stretch>
            <a:fillRect/>
          </a:stretch>
        </p:blipFill>
        <p:spPr>
          <a:xfrm>
            <a:off x="-881928" y="990600"/>
            <a:ext cx="10864128" cy="58674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7576"/>
            <a:ext cx="8762999" cy="883024"/>
          </a:xfrm>
        </p:spPr>
        <p:txBody>
          <a:bodyPr/>
          <a:lstStyle/>
          <a:p>
            <a:r>
              <a:rPr lang="en-US" dirty="0" smtClean="0"/>
              <a:t>How do we analyze the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47801"/>
            <a:ext cx="8042276" cy="609600"/>
          </a:xfrm>
        </p:spPr>
        <p:txBody>
          <a:bodyPr/>
          <a:lstStyle/>
          <a:p>
            <a:r>
              <a:rPr lang="en-US" dirty="0" smtClean="0"/>
              <a:t>4 categories of contaminants:</a:t>
            </a:r>
            <a:endParaRPr lang="en-US" dirty="0"/>
          </a:p>
        </p:txBody>
      </p:sp>
      <p:pic>
        <p:nvPicPr>
          <p:cNvPr id="4" name="Picture 3" descr="Picture 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057401"/>
            <a:ext cx="3504762" cy="342857"/>
          </a:xfrm>
          <a:prstGeom prst="rect">
            <a:avLst/>
          </a:prstGeom>
        </p:spPr>
      </p:pic>
      <p:pic>
        <p:nvPicPr>
          <p:cNvPr id="5" name="Picture 4" descr="Picture 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200400"/>
            <a:ext cx="6742857" cy="393651"/>
          </a:xfrm>
          <a:prstGeom prst="rect">
            <a:avLst/>
          </a:prstGeom>
        </p:spPr>
      </p:pic>
      <p:pic>
        <p:nvPicPr>
          <p:cNvPr id="6" name="Picture 5" descr="Picture 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660879"/>
            <a:ext cx="6717460" cy="330159"/>
          </a:xfrm>
          <a:prstGeom prst="rect">
            <a:avLst/>
          </a:prstGeom>
        </p:spPr>
      </p:pic>
      <p:pic>
        <p:nvPicPr>
          <p:cNvPr id="7" name="Picture 6" descr="Picture 1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5791181"/>
            <a:ext cx="4317460" cy="3047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800" y="2400258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Contaminants in this section were found at really high levels that are illegal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3594051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Contaminants in this section were found at levels that may be legal but are believed to be a health concern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0" y="4991038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Contaminants in this section were found at low levels that are both legal and safe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28800" y="6211669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contaminants weren’t found at all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885</TotalTime>
  <Words>660</Words>
  <Application>Microsoft Macintosh PowerPoint</Application>
  <PresentationFormat>On-screen Show (4:3)</PresentationFormat>
  <Paragraphs>93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Breeze</vt:lpstr>
      <vt:lpstr>Water Purification Byproducts</vt:lpstr>
      <vt:lpstr>Byproducts  “A secondary or incidental product”  What does it mean if something is ‘incidental’?  Can you think of an example of an ‘incidental’ product? </vt:lpstr>
      <vt:lpstr>Byproducts form in many processes</vt:lpstr>
      <vt:lpstr>Why do byproducts form?</vt:lpstr>
      <vt:lpstr>Do byproducts form in tap water?  If they do how?</vt:lpstr>
      <vt:lpstr>Disinfectant Byproducts (DBP’s)</vt:lpstr>
      <vt:lpstr>It’s a balance – we need disinfectants </vt:lpstr>
      <vt:lpstr>So – What’s in Our Water?</vt:lpstr>
      <vt:lpstr>How do we analyze the data?</vt:lpstr>
      <vt:lpstr>Analyzing the data, continued</vt:lpstr>
      <vt:lpstr>Let’s Look at the Data</vt:lpstr>
      <vt:lpstr>New York City</vt:lpstr>
      <vt:lpstr>Idaho Falls</vt:lpstr>
      <vt:lpstr>Honolulu</vt:lpstr>
      <vt:lpstr>Charlotte</vt:lpstr>
      <vt:lpstr>Charlotte, continued</vt:lpstr>
      <vt:lpstr>Durham</vt:lpstr>
      <vt:lpstr>Common Contaminants </vt:lpstr>
      <vt:lpstr>What can the contaminants do to us? </vt:lpstr>
      <vt:lpstr>If you have something to say about your tap water, who can you contact?</vt:lpstr>
      <vt:lpstr>Our Treatment Facility</vt:lpstr>
      <vt:lpstr>Our Representatives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Byproducts</dc:title>
  <dc:creator>Office 2004 Test Drive User</dc:creator>
  <cp:lastModifiedBy>Karen Bernd</cp:lastModifiedBy>
  <cp:revision>49</cp:revision>
  <dcterms:created xsi:type="dcterms:W3CDTF">2011-07-06T15:33:07Z</dcterms:created>
  <dcterms:modified xsi:type="dcterms:W3CDTF">2014-04-21T15:44:44Z</dcterms:modified>
</cp:coreProperties>
</file>